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17"/>
  </p:notesMasterIdLst>
  <p:handoutMasterIdLst>
    <p:handoutMasterId r:id="rId18"/>
  </p:handoutMasterIdLst>
  <p:sldIdLst>
    <p:sldId id="260" r:id="rId2"/>
    <p:sldId id="282" r:id="rId3"/>
    <p:sldId id="296" r:id="rId4"/>
    <p:sldId id="283" r:id="rId5"/>
    <p:sldId id="294" r:id="rId6"/>
    <p:sldId id="287" r:id="rId7"/>
    <p:sldId id="285" r:id="rId8"/>
    <p:sldId id="286" r:id="rId9"/>
    <p:sldId id="288" r:id="rId10"/>
    <p:sldId id="289" r:id="rId11"/>
    <p:sldId id="290" r:id="rId12"/>
    <p:sldId id="291" r:id="rId13"/>
    <p:sldId id="292" r:id="rId14"/>
    <p:sldId id="293" r:id="rId15"/>
    <p:sldId id="295" r:id="rId16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eli" initials="ZT" lastIdx="12" clrIdx="0">
    <p:extLst>
      <p:ext uri="{19B8F6BF-5375-455C-9EA6-DF929625EA0E}">
        <p15:presenceInfo xmlns:p15="http://schemas.microsoft.com/office/powerpoint/2012/main" userId="Zel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B3B3"/>
    <a:srgbClr val="000000"/>
    <a:srgbClr val="719500"/>
    <a:srgbClr val="007836"/>
    <a:srgbClr val="BE0F34"/>
    <a:srgbClr val="820150"/>
    <a:srgbClr val="502D7F"/>
    <a:srgbClr val="00338E"/>
    <a:srgbClr val="0081AB"/>
    <a:srgbClr val="758F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09" autoAdjust="0"/>
    <p:restoredTop sz="84806"/>
  </p:normalViewPr>
  <p:slideViewPr>
    <p:cSldViewPr snapToGrid="0" snapToObjects="1">
      <p:cViewPr>
        <p:scale>
          <a:sx n="90" d="100"/>
          <a:sy n="90" d="100"/>
        </p:scale>
        <p:origin x="304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7" d="100"/>
          <a:sy n="117" d="100"/>
        </p:scale>
        <p:origin x="497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A69A9C-1087-184F-8370-423E175D9D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090E3D-F5E5-0D40-B323-A25B85CF9E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E50B8-2EF8-564F-AE86-D84E6C503530}" type="datetimeFigureOut">
              <a:rPr lang="en-US" smtClean="0"/>
              <a:t>3/25/19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3AA97-2F38-5340-B685-1E0EA3E358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B732F3-25A6-284F-A24C-5FD21AE6BE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78BA3-E235-9946-9A4D-07E907F68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000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7.tiff>
</file>

<file path=ppt/media/image18.tiff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C8D20-1945-7145-91A2-3D134BDA25E2}" type="datetimeFigureOut">
              <a:rPr lang="en-US" smtClean="0"/>
              <a:t>3/25/19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0104DB-87CA-D64F-AB86-DB2520DDF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61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Plain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36B83B-A5E4-524E-96A9-DFC12D58F12A}"/>
              </a:ext>
            </a:extLst>
          </p:cNvPr>
          <p:cNvSpPr/>
          <p:nvPr userDrawn="1"/>
        </p:nvSpPr>
        <p:spPr>
          <a:xfrm>
            <a:off x="914400" y="0"/>
            <a:ext cx="54864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DF1AC-1D08-B945-A034-B740A35902F9}"/>
              </a:ext>
            </a:extLst>
          </p:cNvPr>
          <p:cNvSpPr txBox="1"/>
          <p:nvPr userDrawn="1"/>
        </p:nvSpPr>
        <p:spPr>
          <a:xfrm>
            <a:off x="1371600" y="7543800"/>
            <a:ext cx="3657600" cy="2286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800" dirty="0">
                <a:solidFill>
                  <a:srgbClr val="616265">
                    <a:alpha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PNNL is operated by Battelle for the U.S. Department of Energy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743200"/>
            <a:ext cx="4572000" cy="18288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sz="4800" b="1">
                <a:solidFill>
                  <a:srgbClr val="C8722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061D5F4-8719-384B-945C-9A27060F99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0529" y="5669280"/>
            <a:ext cx="4572000" cy="27432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800"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/>
            </a:lvl2pPr>
            <a:lvl3pPr marL="1097280" indent="0">
              <a:buNone/>
              <a:defRPr/>
            </a:lvl3pPr>
            <a:lvl4pPr marL="1645920" indent="0">
              <a:buNone/>
              <a:defRPr/>
            </a:lvl4pPr>
            <a:lvl5pPr marL="2194560" indent="0">
              <a:buNone/>
              <a:defRPr/>
            </a:lvl5pPr>
          </a:lstStyle>
          <a:p>
            <a:pPr lvl="0"/>
            <a:r>
              <a:rPr lang="en-US" dirty="0"/>
              <a:t>Click to add presenter’s name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3E2D432E-6648-6643-9C6E-38B1EFF5EE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5983356"/>
            <a:ext cx="4572000" cy="27432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600">
                <a:solidFill>
                  <a:srgbClr val="61626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/>
            </a:lvl2pPr>
            <a:lvl3pPr marL="1097280" indent="0">
              <a:buNone/>
              <a:defRPr/>
            </a:lvl3pPr>
            <a:lvl4pPr marL="1645920" indent="0">
              <a:buNone/>
              <a:defRPr/>
            </a:lvl4pPr>
            <a:lvl5pPr marL="2194560" indent="0">
              <a:buNone/>
              <a:defRPr/>
            </a:lvl5pPr>
          </a:lstStyle>
          <a:p>
            <a:pPr lvl="0"/>
            <a:r>
              <a:rPr lang="en-US" dirty="0"/>
              <a:t>Click to add presenter’s 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15389B-4BB4-1644-9B7E-35A85D0C1E3B}"/>
              </a:ext>
            </a:extLst>
          </p:cNvPr>
          <p:cNvSpPr txBox="1"/>
          <p:nvPr userDrawn="1"/>
        </p:nvSpPr>
        <p:spPr>
          <a:xfrm>
            <a:off x="3710609" y="-1245704"/>
            <a:ext cx="18473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A7D3E1-BCC3-C843-81A0-EA4EDFB445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" y="237744"/>
            <a:ext cx="1280160" cy="12492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617363-F73D-B74F-9647-C9D747AC70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0529" y="7178040"/>
            <a:ext cx="824484" cy="228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90C8FB-601C-A04C-84F7-213A857D3E6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5535" y="7249637"/>
            <a:ext cx="929809" cy="155448"/>
          </a:xfrm>
          <a:prstGeom prst="rect">
            <a:avLst/>
          </a:prstGeom>
        </p:spPr>
      </p:pic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9D9DB338-5D5C-4ACA-9ECF-C3E34C441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51641" y="4915645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4F8E3-4ED9-44B4-99E6-8A3D2CF8D415}" type="datetime4">
              <a:rPr lang="en-US" smtClean="0"/>
              <a:t>March 25, 2019</a:t>
            </a:fld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55B65E8-4040-44D0-A4FE-A050FD948A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9037" y="773011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30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6026595-8D7E-D24C-9263-B65316A326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0800" y="457200"/>
            <a:ext cx="7772400" cy="7315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1D0CE8D1-2F12-5A44-A6B5-2CD466F52A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6858000"/>
            <a:ext cx="77724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9B87A2-8960-403D-AE0D-D54946272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29354FF4-9871-4E1B-A45A-ABAA2BE2B69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47EFCEB6-2E27-4C42-A1E5-AC8A8BA83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A86FAFB9-0DC0-4AB0-9E8B-6EC7C8ABA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F0C408BC-A7DE-4A08-AD26-56414D2DD808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430642" y="457199"/>
            <a:ext cx="7772400" cy="7315200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3C58F0F-5237-4527-BB8E-6EEF623543B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Date Placeholder 1">
            <a:extLst>
              <a:ext uri="{FF2B5EF4-FFF2-40B4-BE49-F238E27FC236}">
                <a16:creationId xmlns:a16="http://schemas.microsoft.com/office/drawing/2014/main" id="{33D0FD2D-15F4-4320-9C04-2023CAB47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08FBEF60-4239-4E67-A385-B22B813AD4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7614967-FAA9-4DA9-B7DE-539AA89235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99034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1406DC-BAEC-4717-8F68-46C92F166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28E3363-7137-4431-9927-3AE087A5B2B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12801600" cy="5486401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E76F451D-D169-4CA9-91EE-97F19A35C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8A19F790-0343-4862-A140-1B409986B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79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0800" y="4572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FD00854A-4EC7-2D48-A025-5B0B48548B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515600" y="4572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7A8C708-D197-CF47-8089-89928BE1E3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00800" y="43434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4D2EBC-B863-FD49-A9DF-1381563078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515600" y="43434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93B472-4A32-7C41-A565-485FDC3EB8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29718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9F7807A-D120-BD49-9CBD-9174F26D798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0800" y="68580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8ED17FC-CAF8-9A40-9A88-897DEF9CFE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15600" y="29718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4A16FA60-8BA9-8B4A-86AA-F8336C26C7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15600" y="68580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7DC2EC3E-C641-FD49-9F15-878B1AFFFD9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648737A-DE0E-48DB-87F0-65418715CF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21" name="Content Placeholder 13">
            <a:extLst>
              <a:ext uri="{FF2B5EF4-FFF2-40B4-BE49-F238E27FC236}">
                <a16:creationId xmlns:a16="http://schemas.microsoft.com/office/drawing/2014/main" id="{97DA340F-6103-4F2C-B3B8-8D8A524DC19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Date Placeholder 1">
            <a:extLst>
              <a:ext uri="{FF2B5EF4-FFF2-40B4-BE49-F238E27FC236}">
                <a16:creationId xmlns:a16="http://schemas.microsoft.com/office/drawing/2014/main" id="{EE384947-F0AD-4E73-95AD-CAD4DEE44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26" name="Footer Placeholder 2">
            <a:extLst>
              <a:ext uri="{FF2B5EF4-FFF2-40B4-BE49-F238E27FC236}">
                <a16:creationId xmlns:a16="http://schemas.microsoft.com/office/drawing/2014/main" id="{8259C4D6-850D-4393-9434-3F69451FBF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3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160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3786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86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0412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0412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7160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160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3786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3786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10412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10412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E0A6ECC-C9D0-4240-B978-69D09F2C99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0" name="Date Placeholder 1">
            <a:extLst>
              <a:ext uri="{FF2B5EF4-FFF2-40B4-BE49-F238E27FC236}">
                <a16:creationId xmlns:a16="http://schemas.microsoft.com/office/drawing/2014/main" id="{E4CF0CE7-333F-4604-B518-6F7EE2AA82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31" name="Footer Placeholder 2">
            <a:extLst>
              <a:ext uri="{FF2B5EF4-FFF2-40B4-BE49-F238E27FC236}">
                <a16:creationId xmlns:a16="http://schemas.microsoft.com/office/drawing/2014/main" id="{21303C4E-FB0C-4A46-BF34-C99D885AA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C14080C3-5390-4F4E-9C88-2C080B5CE5D9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371600" y="2194560"/>
            <a:ext cx="12801600" cy="525886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08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160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3786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86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0412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0412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7160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160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3786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3786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10412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10412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Date Placeholder 1">
            <a:extLst>
              <a:ext uri="{FF2B5EF4-FFF2-40B4-BE49-F238E27FC236}">
                <a16:creationId xmlns:a16="http://schemas.microsoft.com/office/drawing/2014/main" id="{68F188F7-153E-49D5-8DFC-190252047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578EF931-9BED-4D2C-8850-F588C3E36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B7AD090-7EA2-424E-A15B-B80A20326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48292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8F28E1ED-1888-403E-AAF0-8053EF9DF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227E8059-8EC0-42A2-8A9E-251427CDC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14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 /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66D1A4-6DD7-B54C-AB7B-63074374BB93}"/>
              </a:ext>
            </a:extLst>
          </p:cNvPr>
          <p:cNvSpPr txBox="1"/>
          <p:nvPr userDrawn="1"/>
        </p:nvSpPr>
        <p:spPr>
          <a:xfrm>
            <a:off x="1371600" y="2057400"/>
            <a:ext cx="4572000" cy="54864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800" b="1" dirty="0">
                <a:solidFill>
                  <a:srgbClr val="C872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B62A8373-42F9-431F-865E-129CCA0046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7" y="7772400"/>
            <a:ext cx="54715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65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29221F-20F2-144C-A638-0A6C756C26C9}"/>
              </a:ext>
            </a:extLst>
          </p:cNvPr>
          <p:cNvSpPr/>
          <p:nvPr userDrawn="1"/>
        </p:nvSpPr>
        <p:spPr>
          <a:xfrm>
            <a:off x="914400" y="0"/>
            <a:ext cx="54864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88D28A-E737-5049-8A98-3AC3A6EA2CDB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" y="237744"/>
            <a:ext cx="1280160" cy="12492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EAA279-64AD-4C24-987C-D056E5350C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9037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10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i.org/10.3334/ORNLDAAC/1578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D240BAA-25EA-4C44-9D36-62FC774DF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1132" y="2108"/>
            <a:ext cx="8229268" cy="37695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DFD0D9-1CAC-4FBD-8120-CBD5A07EB9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529" y="1971923"/>
            <a:ext cx="4573071" cy="2142877"/>
          </a:xfrm>
        </p:spPr>
        <p:txBody>
          <a:bodyPr/>
          <a:lstStyle/>
          <a:p>
            <a:pPr algn="l"/>
            <a:r>
              <a:rPr lang="en-US" altLang="zh-CN" sz="3000" dirty="0">
                <a:latin typeface="+mj-lt"/>
              </a:rPr>
              <a:t>Can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soil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respiration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measured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at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mean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temperature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represents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actual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soil</a:t>
            </a:r>
            <a:r>
              <a:rPr lang="zh-CN" altLang="en-US" sz="3000" dirty="0">
                <a:latin typeface="+mj-lt"/>
              </a:rPr>
              <a:t> </a:t>
            </a:r>
            <a:r>
              <a:rPr lang="en-US" altLang="zh-CN" sz="3000" dirty="0">
                <a:latin typeface="+mj-lt"/>
              </a:rPr>
              <a:t>respiration?</a:t>
            </a:r>
            <a:endParaRPr lang="en-US" sz="3000" dirty="0">
              <a:latin typeface="+mj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886310-1A8B-41C6-8ABF-4E94922462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en-US" altLang="zh-CN" dirty="0" err="1"/>
              <a:t>Jinshi</a:t>
            </a:r>
            <a:r>
              <a:rPr lang="zh-CN" altLang="en-US" dirty="0"/>
              <a:t> </a:t>
            </a:r>
            <a:r>
              <a:rPr lang="en-US" altLang="zh-CN" dirty="0"/>
              <a:t>Jian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9C3C0-764A-4145-9480-D79B28BB65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PhD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8696A4F-5314-46CD-B205-CC2D44570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99089" y="4937875"/>
            <a:ext cx="3290888" cy="438150"/>
          </a:xfrm>
        </p:spPr>
        <p:txBody>
          <a:bodyPr/>
          <a:lstStyle/>
          <a:p>
            <a:pPr algn="l"/>
            <a:fld id="{4E130ED9-0C27-4EF1-9F86-D29E4EA507BE}" type="datetime4">
              <a:rPr lang="en-US" smtClean="0"/>
              <a:pPr algn="l"/>
              <a:t>March 25, 2019</a:t>
            </a:fld>
            <a:endParaRPr lang="en-US" dirty="0"/>
          </a:p>
        </p:txBody>
      </p:sp>
      <p:pic>
        <p:nvPicPr>
          <p:cNvPr id="12" name="Picture 3" descr="C:\Users\jinshi\Google Drive\MyResearch\2.SoilRespiration\UPSR\Photos\PK1-NCP\IMG_4690.JPG">
            <a:extLst>
              <a:ext uri="{FF2B5EF4-FFF2-40B4-BE49-F238E27FC236}">
                <a16:creationId xmlns:a16="http://schemas.microsoft.com/office/drawing/2014/main" id="{90D27ADF-1707-D54A-9E1A-0BBD943DF1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5"/>
          <a:stretch/>
        </p:blipFill>
        <p:spPr bwMode="auto">
          <a:xfrm rot="5400000">
            <a:off x="6146883" y="4024785"/>
            <a:ext cx="4455883" cy="3949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4E2C72E9-03BD-A841-96D8-58A101B35D93}"/>
              </a:ext>
            </a:extLst>
          </p:cNvPr>
          <p:cNvGrpSpPr/>
          <p:nvPr/>
        </p:nvGrpSpPr>
        <p:grpSpPr>
          <a:xfrm>
            <a:off x="9301165" y="3730106"/>
            <a:ext cx="5335922" cy="4506110"/>
            <a:chOff x="3700968" y="1522413"/>
            <a:chExt cx="5366833" cy="4548081"/>
          </a:xfrm>
        </p:grpSpPr>
        <p:pic>
          <p:nvPicPr>
            <p:cNvPr id="15" name="Picture 2" descr="C:\Users\jinshi\Google Drive\MyResearch\ETD\Defence\Overview\Jesens.jpg">
              <a:extLst>
                <a:ext uri="{FF2B5EF4-FFF2-40B4-BE49-F238E27FC236}">
                  <a16:creationId xmlns:a16="http://schemas.microsoft.com/office/drawing/2014/main" id="{E6E7E2AF-233F-684F-9E18-6171FBE2F4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00968" y="1522413"/>
              <a:ext cx="5366833" cy="45480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7" name="组合 88">
              <a:extLst>
                <a:ext uri="{FF2B5EF4-FFF2-40B4-BE49-F238E27FC236}">
                  <a16:creationId xmlns:a16="http://schemas.microsoft.com/office/drawing/2014/main" id="{FCE606BC-8B5C-734B-94A0-93F8728C1ECB}"/>
                </a:ext>
              </a:extLst>
            </p:cNvPr>
            <p:cNvGrpSpPr/>
            <p:nvPr/>
          </p:nvGrpSpPr>
          <p:grpSpPr>
            <a:xfrm>
              <a:off x="4876800" y="3656013"/>
              <a:ext cx="2005326" cy="1219200"/>
              <a:chOff x="4876800" y="3581400"/>
              <a:chExt cx="2005326" cy="1219200"/>
            </a:xfrm>
          </p:grpSpPr>
          <p:cxnSp>
            <p:nvCxnSpPr>
              <p:cNvPr id="19" name="直接箭头连接符 23">
                <a:extLst>
                  <a:ext uri="{FF2B5EF4-FFF2-40B4-BE49-F238E27FC236}">
                    <a16:creationId xmlns:a16="http://schemas.microsoft.com/office/drawing/2014/main" id="{883EF4FA-2002-6F4B-B085-3B8AEC464EF6}"/>
                  </a:ext>
                </a:extLst>
              </p:cNvPr>
              <p:cNvCxnSpPr/>
              <p:nvPr/>
            </p:nvCxnSpPr>
            <p:spPr>
              <a:xfrm flipV="1">
                <a:off x="6882126" y="3696493"/>
                <a:ext cx="0" cy="1104107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24">
                <a:extLst>
                  <a:ext uri="{FF2B5EF4-FFF2-40B4-BE49-F238E27FC236}">
                    <a16:creationId xmlns:a16="http://schemas.microsoft.com/office/drawing/2014/main" id="{C8E5420F-4B34-2343-9735-B70803EC1A39}"/>
                  </a:ext>
                </a:extLst>
              </p:cNvPr>
              <p:cNvCxnSpPr/>
              <p:nvPr/>
            </p:nvCxnSpPr>
            <p:spPr>
              <a:xfrm flipH="1">
                <a:off x="4876800" y="3581400"/>
                <a:ext cx="1828801" cy="0"/>
              </a:xfrm>
              <a:prstGeom prst="straightConnector1">
                <a:avLst/>
              </a:prstGeom>
              <a:ln w="254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组合 89">
              <a:extLst>
                <a:ext uri="{FF2B5EF4-FFF2-40B4-BE49-F238E27FC236}">
                  <a16:creationId xmlns:a16="http://schemas.microsoft.com/office/drawing/2014/main" id="{03651777-EEE8-384D-AAD6-0905B20ACCBE}"/>
                </a:ext>
              </a:extLst>
            </p:cNvPr>
            <p:cNvGrpSpPr/>
            <p:nvPr/>
          </p:nvGrpSpPr>
          <p:grpSpPr>
            <a:xfrm>
              <a:off x="4876800" y="2474913"/>
              <a:ext cx="3810000" cy="2428282"/>
              <a:chOff x="4876800" y="2400300"/>
              <a:chExt cx="3810000" cy="2428282"/>
            </a:xfrm>
          </p:grpSpPr>
          <p:cxnSp>
            <p:nvCxnSpPr>
              <p:cNvPr id="24" name="直接箭头连接符 32">
                <a:extLst>
                  <a:ext uri="{FF2B5EF4-FFF2-40B4-BE49-F238E27FC236}">
                    <a16:creationId xmlns:a16="http://schemas.microsoft.com/office/drawing/2014/main" id="{77D3D9DA-CA6C-5243-B16A-067D497129D7}"/>
                  </a:ext>
                </a:extLst>
              </p:cNvPr>
              <p:cNvCxnSpPr/>
              <p:nvPr/>
            </p:nvCxnSpPr>
            <p:spPr>
              <a:xfrm flipV="1">
                <a:off x="5334000" y="4191000"/>
                <a:ext cx="0" cy="609602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箭头连接符 35">
                <a:extLst>
                  <a:ext uri="{FF2B5EF4-FFF2-40B4-BE49-F238E27FC236}">
                    <a16:creationId xmlns:a16="http://schemas.microsoft.com/office/drawing/2014/main" id="{1BC09E0C-5064-D549-ADD5-11F11D00B097}"/>
                  </a:ext>
                </a:extLst>
              </p:cNvPr>
              <p:cNvCxnSpPr/>
              <p:nvPr/>
            </p:nvCxnSpPr>
            <p:spPr>
              <a:xfrm flipV="1">
                <a:off x="5638800" y="4114800"/>
                <a:ext cx="0" cy="676476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箭头连接符 36">
                <a:extLst>
                  <a:ext uri="{FF2B5EF4-FFF2-40B4-BE49-F238E27FC236}">
                    <a16:creationId xmlns:a16="http://schemas.microsoft.com/office/drawing/2014/main" id="{EC5FEC93-D3E5-0741-8413-A9FD3A6CD099}"/>
                  </a:ext>
                </a:extLst>
              </p:cNvPr>
              <p:cNvCxnSpPr/>
              <p:nvPr/>
            </p:nvCxnSpPr>
            <p:spPr>
              <a:xfrm flipV="1">
                <a:off x="5943600" y="3962400"/>
                <a:ext cx="0" cy="866182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箭头连接符 37">
                <a:extLst>
                  <a:ext uri="{FF2B5EF4-FFF2-40B4-BE49-F238E27FC236}">
                    <a16:creationId xmlns:a16="http://schemas.microsoft.com/office/drawing/2014/main" id="{7F95374D-7CDB-9249-AA2D-8F83913110B2}"/>
                  </a:ext>
                </a:extLst>
              </p:cNvPr>
              <p:cNvCxnSpPr/>
              <p:nvPr/>
            </p:nvCxnSpPr>
            <p:spPr>
              <a:xfrm flipV="1">
                <a:off x="6248400" y="3886200"/>
                <a:ext cx="0" cy="933056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箭头连接符 38">
                <a:extLst>
                  <a:ext uri="{FF2B5EF4-FFF2-40B4-BE49-F238E27FC236}">
                    <a16:creationId xmlns:a16="http://schemas.microsoft.com/office/drawing/2014/main" id="{B2917E5D-1AE7-FB4C-9D56-397616206AD1}"/>
                  </a:ext>
                </a:extLst>
              </p:cNvPr>
              <p:cNvCxnSpPr/>
              <p:nvPr/>
            </p:nvCxnSpPr>
            <p:spPr>
              <a:xfrm flipV="1">
                <a:off x="6553200" y="3766066"/>
                <a:ext cx="0" cy="1062516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箭头连接符 39">
                <a:extLst>
                  <a:ext uri="{FF2B5EF4-FFF2-40B4-BE49-F238E27FC236}">
                    <a16:creationId xmlns:a16="http://schemas.microsoft.com/office/drawing/2014/main" id="{E89FDBD8-9187-6A45-BEE0-D5065A31A743}"/>
                  </a:ext>
                </a:extLst>
              </p:cNvPr>
              <p:cNvCxnSpPr/>
              <p:nvPr/>
            </p:nvCxnSpPr>
            <p:spPr>
              <a:xfrm flipV="1">
                <a:off x="6871337" y="3581400"/>
                <a:ext cx="12063" cy="1237856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40">
                <a:extLst>
                  <a:ext uri="{FF2B5EF4-FFF2-40B4-BE49-F238E27FC236}">
                    <a16:creationId xmlns:a16="http://schemas.microsoft.com/office/drawing/2014/main" id="{9DCB47E7-FD88-BD49-9087-D088D8A240AD}"/>
                  </a:ext>
                </a:extLst>
              </p:cNvPr>
              <p:cNvCxnSpPr/>
              <p:nvPr/>
            </p:nvCxnSpPr>
            <p:spPr>
              <a:xfrm flipV="1">
                <a:off x="7162800" y="3429000"/>
                <a:ext cx="0" cy="137160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箭头连接符 41">
                <a:extLst>
                  <a:ext uri="{FF2B5EF4-FFF2-40B4-BE49-F238E27FC236}">
                    <a16:creationId xmlns:a16="http://schemas.microsoft.com/office/drawing/2014/main" id="{407BC5D2-01E3-AD4A-A59A-75152C54C4B0}"/>
                  </a:ext>
                </a:extLst>
              </p:cNvPr>
              <p:cNvCxnSpPr/>
              <p:nvPr/>
            </p:nvCxnSpPr>
            <p:spPr>
              <a:xfrm flipV="1">
                <a:off x="7467600" y="3276600"/>
                <a:ext cx="0" cy="1514674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箭头连接符 42">
                <a:extLst>
                  <a:ext uri="{FF2B5EF4-FFF2-40B4-BE49-F238E27FC236}">
                    <a16:creationId xmlns:a16="http://schemas.microsoft.com/office/drawing/2014/main" id="{EB149611-B581-7E47-A394-00D6E99001F9}"/>
                  </a:ext>
                </a:extLst>
              </p:cNvPr>
              <p:cNvCxnSpPr/>
              <p:nvPr/>
            </p:nvCxnSpPr>
            <p:spPr>
              <a:xfrm flipV="1">
                <a:off x="7772400" y="3124200"/>
                <a:ext cx="0" cy="1656164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箭头连接符 43">
                <a:extLst>
                  <a:ext uri="{FF2B5EF4-FFF2-40B4-BE49-F238E27FC236}">
                    <a16:creationId xmlns:a16="http://schemas.microsoft.com/office/drawing/2014/main" id="{82A9F957-EC49-9743-962E-B2C05F3A07E9}"/>
                  </a:ext>
                </a:extLst>
              </p:cNvPr>
              <p:cNvCxnSpPr/>
              <p:nvPr/>
            </p:nvCxnSpPr>
            <p:spPr>
              <a:xfrm flipV="1">
                <a:off x="8077200" y="2895600"/>
                <a:ext cx="0" cy="1875438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箭头连接符 44">
                <a:extLst>
                  <a:ext uri="{FF2B5EF4-FFF2-40B4-BE49-F238E27FC236}">
                    <a16:creationId xmlns:a16="http://schemas.microsoft.com/office/drawing/2014/main" id="{55E8A3C9-AE17-3D43-B214-83DF8FD9A0A2}"/>
                  </a:ext>
                </a:extLst>
              </p:cNvPr>
              <p:cNvCxnSpPr/>
              <p:nvPr/>
            </p:nvCxnSpPr>
            <p:spPr>
              <a:xfrm flipV="1">
                <a:off x="8382000" y="2667000"/>
                <a:ext cx="0" cy="2085382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箭头连接符 45">
                <a:extLst>
                  <a:ext uri="{FF2B5EF4-FFF2-40B4-BE49-F238E27FC236}">
                    <a16:creationId xmlns:a16="http://schemas.microsoft.com/office/drawing/2014/main" id="{13C270BA-AD8A-EB4F-9BFF-41BC32B6A44B}"/>
                  </a:ext>
                </a:extLst>
              </p:cNvPr>
              <p:cNvCxnSpPr/>
              <p:nvPr/>
            </p:nvCxnSpPr>
            <p:spPr>
              <a:xfrm flipV="1">
                <a:off x="8686800" y="2438400"/>
                <a:ext cx="0" cy="2304656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箭头连接符 63">
                <a:extLst>
                  <a:ext uri="{FF2B5EF4-FFF2-40B4-BE49-F238E27FC236}">
                    <a16:creationId xmlns:a16="http://schemas.microsoft.com/office/drawing/2014/main" id="{17235BD1-2F62-9142-AF26-FD7C937B146E}"/>
                  </a:ext>
                </a:extLst>
              </p:cNvPr>
              <p:cNvCxnSpPr/>
              <p:nvPr/>
            </p:nvCxnSpPr>
            <p:spPr>
              <a:xfrm flipH="1">
                <a:off x="4876800" y="4143574"/>
                <a:ext cx="457200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箭头连接符 66">
                <a:extLst>
                  <a:ext uri="{FF2B5EF4-FFF2-40B4-BE49-F238E27FC236}">
                    <a16:creationId xmlns:a16="http://schemas.microsoft.com/office/drawing/2014/main" id="{649AD66E-20C7-C048-8886-6A681EA07A4D}"/>
                  </a:ext>
                </a:extLst>
              </p:cNvPr>
              <p:cNvCxnSpPr/>
              <p:nvPr/>
            </p:nvCxnSpPr>
            <p:spPr>
              <a:xfrm flipH="1">
                <a:off x="4876800" y="4047471"/>
                <a:ext cx="756976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箭头连接符 68">
                <a:extLst>
                  <a:ext uri="{FF2B5EF4-FFF2-40B4-BE49-F238E27FC236}">
                    <a16:creationId xmlns:a16="http://schemas.microsoft.com/office/drawing/2014/main" id="{91C52174-50E2-8A47-8738-C826C32BFEC3}"/>
                  </a:ext>
                </a:extLst>
              </p:cNvPr>
              <p:cNvCxnSpPr/>
              <p:nvPr/>
            </p:nvCxnSpPr>
            <p:spPr>
              <a:xfrm flipH="1">
                <a:off x="4876800" y="3952282"/>
                <a:ext cx="1056752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箭头连接符 70">
                <a:extLst>
                  <a:ext uri="{FF2B5EF4-FFF2-40B4-BE49-F238E27FC236}">
                    <a16:creationId xmlns:a16="http://schemas.microsoft.com/office/drawing/2014/main" id="{D70733BA-D382-5145-8BAE-5B1FD43C2DB3}"/>
                  </a:ext>
                </a:extLst>
              </p:cNvPr>
              <p:cNvCxnSpPr/>
              <p:nvPr/>
            </p:nvCxnSpPr>
            <p:spPr>
              <a:xfrm flipH="1">
                <a:off x="4876800" y="3830821"/>
                <a:ext cx="1392032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箭头连接符 72">
                <a:extLst>
                  <a:ext uri="{FF2B5EF4-FFF2-40B4-BE49-F238E27FC236}">
                    <a16:creationId xmlns:a16="http://schemas.microsoft.com/office/drawing/2014/main" id="{258B1BB8-43F1-9642-92F5-E1CC12A76661}"/>
                  </a:ext>
                </a:extLst>
              </p:cNvPr>
              <p:cNvCxnSpPr/>
              <p:nvPr/>
            </p:nvCxnSpPr>
            <p:spPr>
              <a:xfrm flipH="1">
                <a:off x="4876800" y="3696493"/>
                <a:ext cx="1691808" cy="13198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箭头连接符 74">
                <a:extLst>
                  <a:ext uri="{FF2B5EF4-FFF2-40B4-BE49-F238E27FC236}">
                    <a16:creationId xmlns:a16="http://schemas.microsoft.com/office/drawing/2014/main" id="{3725987E-4CF9-9C49-8EC7-0F09A5DB5862}"/>
                  </a:ext>
                </a:extLst>
              </p:cNvPr>
              <p:cNvCxnSpPr/>
              <p:nvPr/>
            </p:nvCxnSpPr>
            <p:spPr>
              <a:xfrm flipH="1">
                <a:off x="4876800" y="3574573"/>
                <a:ext cx="1981200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箭头连接符 77">
                <a:extLst>
                  <a:ext uri="{FF2B5EF4-FFF2-40B4-BE49-F238E27FC236}">
                    <a16:creationId xmlns:a16="http://schemas.microsoft.com/office/drawing/2014/main" id="{7B9D11C3-4645-FD40-8D1B-E8C7E9A966E8}"/>
                  </a:ext>
                </a:extLst>
              </p:cNvPr>
              <p:cNvCxnSpPr/>
              <p:nvPr/>
            </p:nvCxnSpPr>
            <p:spPr>
              <a:xfrm flipH="1">
                <a:off x="4876800" y="3405147"/>
                <a:ext cx="2280976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箭头连接符 79">
                <a:extLst>
                  <a:ext uri="{FF2B5EF4-FFF2-40B4-BE49-F238E27FC236}">
                    <a16:creationId xmlns:a16="http://schemas.microsoft.com/office/drawing/2014/main" id="{36B62DB2-A18F-9A4C-8325-658B2560ED72}"/>
                  </a:ext>
                </a:extLst>
              </p:cNvPr>
              <p:cNvCxnSpPr/>
              <p:nvPr/>
            </p:nvCxnSpPr>
            <p:spPr>
              <a:xfrm flipH="1">
                <a:off x="4876800" y="3260367"/>
                <a:ext cx="2573132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箭头连接符 81">
                <a:extLst>
                  <a:ext uri="{FF2B5EF4-FFF2-40B4-BE49-F238E27FC236}">
                    <a16:creationId xmlns:a16="http://schemas.microsoft.com/office/drawing/2014/main" id="{124DCC0D-E51E-ED47-9E04-09BFE101D77D}"/>
                  </a:ext>
                </a:extLst>
              </p:cNvPr>
              <p:cNvCxnSpPr/>
              <p:nvPr/>
            </p:nvCxnSpPr>
            <p:spPr>
              <a:xfrm flipH="1">
                <a:off x="4876800" y="3093720"/>
                <a:ext cx="2877932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箭头连接符 83">
                <a:extLst>
                  <a:ext uri="{FF2B5EF4-FFF2-40B4-BE49-F238E27FC236}">
                    <a16:creationId xmlns:a16="http://schemas.microsoft.com/office/drawing/2014/main" id="{EB9AE127-496D-F948-BC91-5CD25179836E}"/>
                  </a:ext>
                </a:extLst>
              </p:cNvPr>
              <p:cNvCxnSpPr/>
              <p:nvPr/>
            </p:nvCxnSpPr>
            <p:spPr>
              <a:xfrm flipH="1">
                <a:off x="4876800" y="2895600"/>
                <a:ext cx="3182732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箭头连接符 85">
                <a:extLst>
                  <a:ext uri="{FF2B5EF4-FFF2-40B4-BE49-F238E27FC236}">
                    <a16:creationId xmlns:a16="http://schemas.microsoft.com/office/drawing/2014/main" id="{C88AF81D-AB03-7645-8DF9-A8FC8AB59FCB}"/>
                  </a:ext>
                </a:extLst>
              </p:cNvPr>
              <p:cNvCxnSpPr/>
              <p:nvPr/>
            </p:nvCxnSpPr>
            <p:spPr>
              <a:xfrm flipH="1">
                <a:off x="4876800" y="2667000"/>
                <a:ext cx="3482508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箭头连接符 87">
                <a:extLst>
                  <a:ext uri="{FF2B5EF4-FFF2-40B4-BE49-F238E27FC236}">
                    <a16:creationId xmlns:a16="http://schemas.microsoft.com/office/drawing/2014/main" id="{2224A7B2-9FEF-414E-BC19-8027BA95B61F}"/>
                  </a:ext>
                </a:extLst>
              </p:cNvPr>
              <p:cNvCxnSpPr/>
              <p:nvPr/>
            </p:nvCxnSpPr>
            <p:spPr>
              <a:xfrm flipH="1">
                <a:off x="4876800" y="2400300"/>
                <a:ext cx="3810000" cy="0"/>
              </a:xfrm>
              <a:prstGeom prst="straightConnector1">
                <a:avLst/>
              </a:prstGeom>
              <a:ln w="25400">
                <a:solidFill>
                  <a:schemeClr val="tx2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椭圆 90">
              <a:extLst>
                <a:ext uri="{FF2B5EF4-FFF2-40B4-BE49-F238E27FC236}">
                  <a16:creationId xmlns:a16="http://schemas.microsoft.com/office/drawing/2014/main" id="{364D8B0C-240D-124B-995C-5C55DB41592B}"/>
                </a:ext>
              </a:extLst>
            </p:cNvPr>
            <p:cNvSpPr/>
            <p:nvPr/>
          </p:nvSpPr>
          <p:spPr>
            <a:xfrm>
              <a:off x="4762500" y="3227388"/>
              <a:ext cx="228600" cy="24101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215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2E6216-0B03-7746-B34D-0D507A539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070" y="1558930"/>
            <a:ext cx="9994900" cy="5397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3C28424-6B1D-1741-8338-1FB72F6F8C98}"/>
              </a:ext>
            </a:extLst>
          </p:cNvPr>
          <p:cNvSpPr/>
          <p:nvPr/>
        </p:nvSpPr>
        <p:spPr>
          <a:xfrm>
            <a:off x="2960224" y="7058981"/>
            <a:ext cx="7940059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precipitation</a:t>
            </a:r>
            <a:r>
              <a:rPr lang="zh-CN" altLang="en-US" dirty="0"/>
              <a:t> </a:t>
            </a:r>
            <a:r>
              <a:rPr lang="en-US" altLang="zh-CN" dirty="0"/>
              <a:t>variability,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  <a:r>
              <a:rPr lang="zh-CN" altLang="en-US" dirty="0"/>
              <a:t> </a:t>
            </a:r>
            <a:r>
              <a:rPr lang="en-US" altLang="zh-CN" dirty="0"/>
              <a:t>off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1:1</a:t>
            </a:r>
            <a:r>
              <a:rPr lang="zh-CN" altLang="en-US" dirty="0"/>
              <a:t> </a:t>
            </a:r>
            <a:r>
              <a:rPr lang="en-US" altLang="zh-CN" dirty="0"/>
              <a:t>line.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016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7D2F1D-719C-504E-B5DE-B15191BD3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070" y="1558930"/>
            <a:ext cx="9994900" cy="5397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557F566-5FDA-8240-BE45-5BAAF8CFFDBD}"/>
              </a:ext>
            </a:extLst>
          </p:cNvPr>
          <p:cNvSpPr/>
          <p:nvPr/>
        </p:nvSpPr>
        <p:spPr>
          <a:xfrm>
            <a:off x="2960224" y="7058981"/>
            <a:ext cx="6224589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Air</a:t>
            </a:r>
            <a:r>
              <a:rPr lang="zh-CN" altLang="en-US" dirty="0"/>
              <a:t> </a:t>
            </a:r>
            <a:r>
              <a:rPr lang="en-US" altLang="zh-CN" dirty="0"/>
              <a:t>temperature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effects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9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667" y="1637354"/>
            <a:ext cx="2057608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249CB9-E1E8-6F4B-8A01-4EB735045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322" y="0"/>
            <a:ext cx="10972800" cy="822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BB7CD5-E2F3-EA49-A3E2-B190D35F9F86}"/>
              </a:ext>
            </a:extLst>
          </p:cNvPr>
          <p:cNvSpPr txBox="1"/>
          <p:nvPr/>
        </p:nvSpPr>
        <p:spPr>
          <a:xfrm>
            <a:off x="11915774" y="512534"/>
            <a:ext cx="140936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Slope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&gt;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033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021E42-CDAC-874E-92A7-3778134FF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314" y="0"/>
            <a:ext cx="4114800" cy="822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28E5FA-6734-0349-AAA6-24C4BB00E71A}"/>
              </a:ext>
            </a:extLst>
          </p:cNvPr>
          <p:cNvSpPr txBox="1"/>
          <p:nvPr/>
        </p:nvSpPr>
        <p:spPr>
          <a:xfrm>
            <a:off x="11101386" y="139113"/>
            <a:ext cx="140936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Slope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&gt;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1C49A-4B14-C448-954B-F01EE47A4FC8}"/>
              </a:ext>
            </a:extLst>
          </p:cNvPr>
          <p:cNvSpPr txBox="1"/>
          <p:nvPr/>
        </p:nvSpPr>
        <p:spPr>
          <a:xfrm>
            <a:off x="11101386" y="2984271"/>
            <a:ext cx="140936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Slope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=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3B192-6896-7E41-BDBE-85FE1331973E}"/>
              </a:ext>
            </a:extLst>
          </p:cNvPr>
          <p:cNvSpPr txBox="1"/>
          <p:nvPr/>
        </p:nvSpPr>
        <p:spPr>
          <a:xfrm>
            <a:off x="9958388" y="351479"/>
            <a:ext cx="524503" cy="602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(a)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(b)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  <a:p>
            <a:r>
              <a:rPr lang="en-US" altLang="zh-CN" dirty="0"/>
              <a:t>(c)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6CC177-25B6-A244-8861-D742274590AD}"/>
              </a:ext>
            </a:extLst>
          </p:cNvPr>
          <p:cNvSpPr txBox="1"/>
          <p:nvPr/>
        </p:nvSpPr>
        <p:spPr>
          <a:xfrm>
            <a:off x="2800350" y="2714626"/>
            <a:ext cx="5400675" cy="35209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lphaLcParenBoth"/>
            </a:pPr>
            <a:r>
              <a:rPr lang="en-US" altLang="zh-CN" dirty="0"/>
              <a:t>Predicted</a:t>
            </a:r>
            <a:r>
              <a:rPr lang="zh-CN" altLang="en-US" dirty="0"/>
              <a:t> </a:t>
            </a:r>
            <a:r>
              <a:rPr lang="en-US" altLang="zh-CN" dirty="0"/>
              <a:t>diurnal</a:t>
            </a:r>
            <a:r>
              <a:rPr lang="zh-CN" altLang="en-US" dirty="0"/>
              <a:t> </a:t>
            </a:r>
            <a:r>
              <a:rPr lang="en-US" altLang="zh-CN" dirty="0" err="1"/>
              <a:t>Rs</a:t>
            </a:r>
            <a:r>
              <a:rPr lang="zh-CN" altLang="en-US" dirty="0"/>
              <a:t> </a:t>
            </a:r>
            <a:r>
              <a:rPr lang="en-US" altLang="zh-CN" dirty="0"/>
              <a:t>vs</a:t>
            </a:r>
            <a:r>
              <a:rPr lang="zh-CN" altLang="en-US" dirty="0"/>
              <a:t> </a:t>
            </a:r>
            <a:r>
              <a:rPr lang="en-US" altLang="zh-CN" dirty="0"/>
              <a:t>measured</a:t>
            </a:r>
            <a:r>
              <a:rPr lang="zh-CN" altLang="en-US" dirty="0"/>
              <a:t> </a:t>
            </a:r>
            <a:r>
              <a:rPr lang="en-US" altLang="zh-CN" dirty="0"/>
              <a:t>diurnal</a:t>
            </a:r>
            <a:r>
              <a:rPr lang="zh-CN" altLang="en-US" dirty="0"/>
              <a:t> </a:t>
            </a:r>
            <a:r>
              <a:rPr lang="en-US" altLang="zh-CN" dirty="0" err="1"/>
              <a:t>Rs</a:t>
            </a:r>
            <a:r>
              <a:rPr lang="en-US" altLang="zh-CN" dirty="0"/>
              <a:t>;</a:t>
            </a:r>
          </a:p>
          <a:p>
            <a:pPr marL="457200" indent="-457200">
              <a:lnSpc>
                <a:spcPct val="150000"/>
              </a:lnSpc>
              <a:buAutoNum type="alphaLcParenBoth"/>
            </a:pPr>
            <a:r>
              <a:rPr lang="en-US" altLang="zh-CN" dirty="0" err="1"/>
              <a:t>Rs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soil</a:t>
            </a:r>
            <a:r>
              <a:rPr lang="zh-CN" altLang="en-US" dirty="0"/>
              <a:t> </a:t>
            </a:r>
            <a:r>
              <a:rPr lang="en-US" altLang="zh-CN" dirty="0"/>
              <a:t>reach</a:t>
            </a:r>
            <a:r>
              <a:rPr lang="zh-CN" altLang="en-US" dirty="0"/>
              <a:t> </a:t>
            </a:r>
            <a:r>
              <a:rPr lang="en-US" altLang="zh-CN" dirty="0"/>
              <a:t>diurnal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soil</a:t>
            </a:r>
            <a:r>
              <a:rPr lang="zh-CN" altLang="en-US" dirty="0"/>
              <a:t> </a:t>
            </a:r>
            <a:r>
              <a:rPr lang="en-US" altLang="zh-CN" dirty="0"/>
              <a:t>temperature</a:t>
            </a:r>
            <a:r>
              <a:rPr lang="zh-CN" altLang="en-US" dirty="0"/>
              <a:t> </a:t>
            </a:r>
            <a:r>
              <a:rPr lang="en-US" altLang="zh-CN" dirty="0"/>
              <a:t>vs</a:t>
            </a:r>
            <a:r>
              <a:rPr lang="zh-CN" altLang="en-US" dirty="0"/>
              <a:t> </a:t>
            </a:r>
            <a:r>
              <a:rPr lang="en-US" altLang="zh-CN" dirty="0"/>
              <a:t>diurnal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 err="1"/>
              <a:t>Rs</a:t>
            </a:r>
            <a:r>
              <a:rPr lang="zh-CN" altLang="en-US" dirty="0"/>
              <a:t> </a:t>
            </a:r>
            <a:r>
              <a:rPr lang="en-US" altLang="zh-CN" dirty="0"/>
              <a:t>;</a:t>
            </a:r>
          </a:p>
          <a:p>
            <a:pPr marL="457200" indent="-457200">
              <a:lnSpc>
                <a:spcPct val="150000"/>
              </a:lnSpc>
              <a:buAutoNum type="alphaLcParenBoth"/>
            </a:pPr>
            <a:r>
              <a:rPr lang="en-US" altLang="zh-CN" dirty="0"/>
              <a:t>Histogram</a:t>
            </a:r>
            <a:r>
              <a:rPr lang="zh-CN" altLang="en-US" dirty="0"/>
              <a:t> </a:t>
            </a:r>
            <a:r>
              <a:rPr lang="en-US" altLang="zh-CN" dirty="0"/>
              <a:t>shows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frequency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soil</a:t>
            </a:r>
            <a:r>
              <a:rPr lang="zh-CN" altLang="en-US" dirty="0"/>
              <a:t> </a:t>
            </a:r>
            <a:r>
              <a:rPr lang="en-US" altLang="zh-CN" dirty="0"/>
              <a:t>reaches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diurnal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soil</a:t>
            </a:r>
            <a:r>
              <a:rPr lang="zh-CN" altLang="en-US" dirty="0"/>
              <a:t> </a:t>
            </a:r>
            <a:r>
              <a:rPr lang="en-US" altLang="zh-CN" dirty="0"/>
              <a:t>temperature.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71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7" name="Picture 2" descr="C:\Users\jinshi\Google Drive\MyResearch\ETD\Defence\Overview\Jesens.jpg">
            <a:extLst>
              <a:ext uri="{FF2B5EF4-FFF2-40B4-BE49-F238E27FC236}">
                <a16:creationId xmlns:a16="http://schemas.microsoft.com/office/drawing/2014/main" id="{88D4E245-85E4-724B-A22F-14F6AA8EA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163" y="1069265"/>
            <a:ext cx="8743950" cy="7384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组合 88">
            <a:extLst>
              <a:ext uri="{FF2B5EF4-FFF2-40B4-BE49-F238E27FC236}">
                <a16:creationId xmlns:a16="http://schemas.microsoft.com/office/drawing/2014/main" id="{F74183B0-5E18-904B-A3BD-3047926F5CE5}"/>
              </a:ext>
            </a:extLst>
          </p:cNvPr>
          <p:cNvGrpSpPr/>
          <p:nvPr/>
        </p:nvGrpSpPr>
        <p:grpSpPr>
          <a:xfrm>
            <a:off x="6563467" y="4549328"/>
            <a:ext cx="3294999" cy="1482049"/>
            <a:chOff x="4763260" y="3877445"/>
            <a:chExt cx="2022396" cy="1104107"/>
          </a:xfrm>
        </p:grpSpPr>
        <p:cxnSp>
          <p:nvCxnSpPr>
            <p:cNvPr id="35" name="直接箭头连接符 23">
              <a:extLst>
                <a:ext uri="{FF2B5EF4-FFF2-40B4-BE49-F238E27FC236}">
                  <a16:creationId xmlns:a16="http://schemas.microsoft.com/office/drawing/2014/main" id="{377244AC-BCC5-8544-B244-86D637F2A168}"/>
                </a:ext>
              </a:extLst>
            </p:cNvPr>
            <p:cNvCxnSpPr/>
            <p:nvPr/>
          </p:nvCxnSpPr>
          <p:spPr>
            <a:xfrm flipV="1">
              <a:off x="6785656" y="3877445"/>
              <a:ext cx="0" cy="1104107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24">
              <a:extLst>
                <a:ext uri="{FF2B5EF4-FFF2-40B4-BE49-F238E27FC236}">
                  <a16:creationId xmlns:a16="http://schemas.microsoft.com/office/drawing/2014/main" id="{0DA4CD8A-9A5C-0C42-9618-8FB68B491B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63260" y="3890076"/>
              <a:ext cx="1942342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9">
            <a:extLst>
              <a:ext uri="{FF2B5EF4-FFF2-40B4-BE49-F238E27FC236}">
                <a16:creationId xmlns:a16="http://schemas.microsoft.com/office/drawing/2014/main" id="{4718C288-E375-AB4B-B32B-AAA5DF597938}"/>
              </a:ext>
            </a:extLst>
          </p:cNvPr>
          <p:cNvGrpSpPr/>
          <p:nvPr/>
        </p:nvGrpSpPr>
        <p:grpSpPr>
          <a:xfrm>
            <a:off x="6563466" y="2734210"/>
            <a:ext cx="6207470" cy="3345228"/>
            <a:chOff x="4876800" y="2336436"/>
            <a:chExt cx="3810000" cy="2492147"/>
          </a:xfrm>
        </p:grpSpPr>
        <p:cxnSp>
          <p:nvCxnSpPr>
            <p:cNvPr id="11" name="直接箭头连接符 32">
              <a:extLst>
                <a:ext uri="{FF2B5EF4-FFF2-40B4-BE49-F238E27FC236}">
                  <a16:creationId xmlns:a16="http://schemas.microsoft.com/office/drawing/2014/main" id="{51E998F3-0E19-E540-9B3C-52E5A51585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34000" y="4397426"/>
              <a:ext cx="0" cy="403176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35">
              <a:extLst>
                <a:ext uri="{FF2B5EF4-FFF2-40B4-BE49-F238E27FC236}">
                  <a16:creationId xmlns:a16="http://schemas.microsoft.com/office/drawing/2014/main" id="{A2BEA7B0-8D58-2F49-A644-D8AD264788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33776" y="4312274"/>
              <a:ext cx="5024" cy="479002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36">
              <a:extLst>
                <a:ext uri="{FF2B5EF4-FFF2-40B4-BE49-F238E27FC236}">
                  <a16:creationId xmlns:a16="http://schemas.microsoft.com/office/drawing/2014/main" id="{E04D7EB5-D213-3B47-9DE0-43CDC31337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43600" y="4143574"/>
              <a:ext cx="0" cy="685008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37">
              <a:extLst>
                <a:ext uri="{FF2B5EF4-FFF2-40B4-BE49-F238E27FC236}">
                  <a16:creationId xmlns:a16="http://schemas.microsoft.com/office/drawing/2014/main" id="{C8AD24C3-64E2-8E4A-BCAD-EA3218567E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48400" y="4047471"/>
              <a:ext cx="0" cy="771785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箭头连接符 38">
              <a:extLst>
                <a:ext uri="{FF2B5EF4-FFF2-40B4-BE49-F238E27FC236}">
                  <a16:creationId xmlns:a16="http://schemas.microsoft.com/office/drawing/2014/main" id="{8434815F-15E9-784C-9446-ECDB6B9D3F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3200" y="3952282"/>
              <a:ext cx="0" cy="876301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40">
              <a:extLst>
                <a:ext uri="{FF2B5EF4-FFF2-40B4-BE49-F238E27FC236}">
                  <a16:creationId xmlns:a16="http://schemas.microsoft.com/office/drawing/2014/main" id="{6A032EE1-01D6-E844-86BE-2656D0AB6D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62800" y="3518373"/>
              <a:ext cx="0" cy="1282227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41">
              <a:extLst>
                <a:ext uri="{FF2B5EF4-FFF2-40B4-BE49-F238E27FC236}">
                  <a16:creationId xmlns:a16="http://schemas.microsoft.com/office/drawing/2014/main" id="{8135ECA0-2D90-1B47-A683-B152CD7D6E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67600" y="3375603"/>
              <a:ext cx="0" cy="1415671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42">
              <a:extLst>
                <a:ext uri="{FF2B5EF4-FFF2-40B4-BE49-F238E27FC236}">
                  <a16:creationId xmlns:a16="http://schemas.microsoft.com/office/drawing/2014/main" id="{B46120B4-B526-A343-A373-CCBCEBB6BE48}"/>
                </a:ext>
              </a:extLst>
            </p:cNvPr>
            <p:cNvCxnSpPr/>
            <p:nvPr/>
          </p:nvCxnSpPr>
          <p:spPr>
            <a:xfrm flipV="1">
              <a:off x="7772400" y="3124200"/>
              <a:ext cx="0" cy="1656164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43">
              <a:extLst>
                <a:ext uri="{FF2B5EF4-FFF2-40B4-BE49-F238E27FC236}">
                  <a16:creationId xmlns:a16="http://schemas.microsoft.com/office/drawing/2014/main" id="{B5806C3F-0857-7344-A7C2-86A652DD1CB7}"/>
                </a:ext>
              </a:extLst>
            </p:cNvPr>
            <p:cNvCxnSpPr/>
            <p:nvPr/>
          </p:nvCxnSpPr>
          <p:spPr>
            <a:xfrm flipV="1">
              <a:off x="8077200" y="2895600"/>
              <a:ext cx="0" cy="1875438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44">
              <a:extLst>
                <a:ext uri="{FF2B5EF4-FFF2-40B4-BE49-F238E27FC236}">
                  <a16:creationId xmlns:a16="http://schemas.microsoft.com/office/drawing/2014/main" id="{EECE1F27-6D65-174C-9007-74B9A5B92596}"/>
                </a:ext>
              </a:extLst>
            </p:cNvPr>
            <p:cNvCxnSpPr/>
            <p:nvPr/>
          </p:nvCxnSpPr>
          <p:spPr>
            <a:xfrm flipV="1">
              <a:off x="8382000" y="2667000"/>
              <a:ext cx="0" cy="2085382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箭头连接符 45">
              <a:extLst>
                <a:ext uri="{FF2B5EF4-FFF2-40B4-BE49-F238E27FC236}">
                  <a16:creationId xmlns:a16="http://schemas.microsoft.com/office/drawing/2014/main" id="{73037A21-979C-FA4A-BE00-AC72954934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86800" y="2400300"/>
              <a:ext cx="0" cy="2342757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63">
              <a:extLst>
                <a:ext uri="{FF2B5EF4-FFF2-40B4-BE49-F238E27FC236}">
                  <a16:creationId xmlns:a16="http://schemas.microsoft.com/office/drawing/2014/main" id="{A7BF88DD-438C-5744-BCB8-97C9CA96CE0E}"/>
                </a:ext>
              </a:extLst>
            </p:cNvPr>
            <p:cNvCxnSpPr/>
            <p:nvPr/>
          </p:nvCxnSpPr>
          <p:spPr>
            <a:xfrm flipH="1">
              <a:off x="4876800" y="4388387"/>
              <a:ext cx="457200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66">
              <a:extLst>
                <a:ext uri="{FF2B5EF4-FFF2-40B4-BE49-F238E27FC236}">
                  <a16:creationId xmlns:a16="http://schemas.microsoft.com/office/drawing/2014/main" id="{A056E803-3CA0-1547-822F-BFEED970343B}"/>
                </a:ext>
              </a:extLst>
            </p:cNvPr>
            <p:cNvCxnSpPr/>
            <p:nvPr/>
          </p:nvCxnSpPr>
          <p:spPr>
            <a:xfrm flipH="1">
              <a:off x="4876800" y="4281643"/>
              <a:ext cx="756976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68">
              <a:extLst>
                <a:ext uri="{FF2B5EF4-FFF2-40B4-BE49-F238E27FC236}">
                  <a16:creationId xmlns:a16="http://schemas.microsoft.com/office/drawing/2014/main" id="{E99E89B4-4BFF-1744-B6FD-C2540B088D9F}"/>
                </a:ext>
              </a:extLst>
            </p:cNvPr>
            <p:cNvCxnSpPr/>
            <p:nvPr/>
          </p:nvCxnSpPr>
          <p:spPr>
            <a:xfrm flipH="1">
              <a:off x="4876800" y="4143876"/>
              <a:ext cx="1056752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70">
              <a:extLst>
                <a:ext uri="{FF2B5EF4-FFF2-40B4-BE49-F238E27FC236}">
                  <a16:creationId xmlns:a16="http://schemas.microsoft.com/office/drawing/2014/main" id="{358F6BA7-017B-5042-A0D6-D6F92EA703A0}"/>
                </a:ext>
              </a:extLst>
            </p:cNvPr>
            <p:cNvCxnSpPr/>
            <p:nvPr/>
          </p:nvCxnSpPr>
          <p:spPr>
            <a:xfrm flipH="1">
              <a:off x="4876800" y="4022415"/>
              <a:ext cx="1392032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72">
              <a:extLst>
                <a:ext uri="{FF2B5EF4-FFF2-40B4-BE49-F238E27FC236}">
                  <a16:creationId xmlns:a16="http://schemas.microsoft.com/office/drawing/2014/main" id="{52F9E354-267F-AD43-8BDD-470F68DFD77B}"/>
                </a:ext>
              </a:extLst>
            </p:cNvPr>
            <p:cNvCxnSpPr/>
            <p:nvPr/>
          </p:nvCxnSpPr>
          <p:spPr>
            <a:xfrm flipH="1">
              <a:off x="4876800" y="3888088"/>
              <a:ext cx="1691808" cy="13198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77">
              <a:extLst>
                <a:ext uri="{FF2B5EF4-FFF2-40B4-BE49-F238E27FC236}">
                  <a16:creationId xmlns:a16="http://schemas.microsoft.com/office/drawing/2014/main" id="{DB584909-DC8A-094F-9D99-1F6CC9D39893}"/>
                </a:ext>
              </a:extLst>
            </p:cNvPr>
            <p:cNvCxnSpPr/>
            <p:nvPr/>
          </p:nvCxnSpPr>
          <p:spPr>
            <a:xfrm flipH="1">
              <a:off x="4876800" y="3532877"/>
              <a:ext cx="2280976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79">
              <a:extLst>
                <a:ext uri="{FF2B5EF4-FFF2-40B4-BE49-F238E27FC236}">
                  <a16:creationId xmlns:a16="http://schemas.microsoft.com/office/drawing/2014/main" id="{EC0BA5CF-EB0B-CF4E-BDF3-DCFA5D15F197}"/>
                </a:ext>
              </a:extLst>
            </p:cNvPr>
            <p:cNvCxnSpPr/>
            <p:nvPr/>
          </p:nvCxnSpPr>
          <p:spPr>
            <a:xfrm flipH="1">
              <a:off x="4876800" y="3260367"/>
              <a:ext cx="2573132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箭头连接符 81">
              <a:extLst>
                <a:ext uri="{FF2B5EF4-FFF2-40B4-BE49-F238E27FC236}">
                  <a16:creationId xmlns:a16="http://schemas.microsoft.com/office/drawing/2014/main" id="{E0A3C856-E264-4D40-BEDE-510752873EA1}"/>
                </a:ext>
              </a:extLst>
            </p:cNvPr>
            <p:cNvCxnSpPr/>
            <p:nvPr/>
          </p:nvCxnSpPr>
          <p:spPr>
            <a:xfrm flipH="1">
              <a:off x="4876800" y="3093720"/>
              <a:ext cx="2877932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箭头连接符 83">
              <a:extLst>
                <a:ext uri="{FF2B5EF4-FFF2-40B4-BE49-F238E27FC236}">
                  <a16:creationId xmlns:a16="http://schemas.microsoft.com/office/drawing/2014/main" id="{92D391C4-80DD-4543-ACB9-804D4AA71DC2}"/>
                </a:ext>
              </a:extLst>
            </p:cNvPr>
            <p:cNvCxnSpPr/>
            <p:nvPr/>
          </p:nvCxnSpPr>
          <p:spPr>
            <a:xfrm flipH="1">
              <a:off x="4876800" y="2895600"/>
              <a:ext cx="3182732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85">
              <a:extLst>
                <a:ext uri="{FF2B5EF4-FFF2-40B4-BE49-F238E27FC236}">
                  <a16:creationId xmlns:a16="http://schemas.microsoft.com/office/drawing/2014/main" id="{5ED9A932-6715-AD4F-ABC2-EF0585C1F71A}"/>
                </a:ext>
              </a:extLst>
            </p:cNvPr>
            <p:cNvCxnSpPr/>
            <p:nvPr/>
          </p:nvCxnSpPr>
          <p:spPr>
            <a:xfrm flipH="1">
              <a:off x="4876800" y="2667000"/>
              <a:ext cx="3482508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箭头连接符 87">
              <a:extLst>
                <a:ext uri="{FF2B5EF4-FFF2-40B4-BE49-F238E27FC236}">
                  <a16:creationId xmlns:a16="http://schemas.microsoft.com/office/drawing/2014/main" id="{6619A97A-A35B-7248-BFCA-57BF67063A0E}"/>
                </a:ext>
              </a:extLst>
            </p:cNvPr>
            <p:cNvCxnSpPr/>
            <p:nvPr/>
          </p:nvCxnSpPr>
          <p:spPr>
            <a:xfrm flipH="1">
              <a:off x="4876800" y="2336436"/>
              <a:ext cx="3810000" cy="0"/>
            </a:xfrm>
            <a:prstGeom prst="straightConnector1">
              <a:avLst/>
            </a:prstGeom>
            <a:ln w="25400">
              <a:solidFill>
                <a:schemeClr val="tx2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椭圆 90">
            <a:extLst>
              <a:ext uri="{FF2B5EF4-FFF2-40B4-BE49-F238E27FC236}">
                <a16:creationId xmlns:a16="http://schemas.microsoft.com/office/drawing/2014/main" id="{A608A47F-0625-F849-83C5-E4FB6E1EAA60}"/>
              </a:ext>
            </a:extLst>
          </p:cNvPr>
          <p:cNvSpPr/>
          <p:nvPr/>
        </p:nvSpPr>
        <p:spPr>
          <a:xfrm>
            <a:off x="6369057" y="4349392"/>
            <a:ext cx="372448" cy="323513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1D5338-9CC0-9C42-AF61-BDA72C807FA2}"/>
              </a:ext>
            </a:extLst>
          </p:cNvPr>
          <p:cNvCxnSpPr>
            <a:cxnSpLocks/>
          </p:cNvCxnSpPr>
          <p:nvPr/>
        </p:nvCxnSpPr>
        <p:spPr>
          <a:xfrm flipV="1">
            <a:off x="10289107" y="4040618"/>
            <a:ext cx="524225" cy="28662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70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6138" y="2071688"/>
            <a:ext cx="9458325" cy="3742379"/>
          </a:xfrm>
        </p:spPr>
        <p:txBody>
          <a:bodyPr/>
          <a:lstStyle/>
          <a:p>
            <a:pPr algn="ctr"/>
            <a:r>
              <a:rPr lang="en-US" altLang="zh-CN" sz="8000" dirty="0"/>
              <a:t>Thanks</a:t>
            </a:r>
            <a:br>
              <a:rPr lang="en-US" altLang="zh-CN" sz="5000" dirty="0"/>
            </a:br>
            <a:br>
              <a:rPr lang="en-US" altLang="zh-CN" sz="5000" dirty="0"/>
            </a:br>
            <a:br>
              <a:rPr lang="en-US" altLang="zh-CN" sz="5000" dirty="0"/>
            </a:br>
            <a:r>
              <a:rPr lang="en-US" altLang="zh-CN" sz="5000" dirty="0"/>
              <a:t>Comments</a:t>
            </a:r>
            <a:r>
              <a:rPr lang="zh-CN" altLang="en-US" sz="5000" dirty="0"/>
              <a:t> </a:t>
            </a:r>
            <a:r>
              <a:rPr lang="en-US" altLang="zh-CN" sz="5000" dirty="0"/>
              <a:t>and</a:t>
            </a:r>
            <a:r>
              <a:rPr lang="zh-CN" altLang="en-US" sz="5000" dirty="0"/>
              <a:t> </a:t>
            </a:r>
            <a:r>
              <a:rPr lang="en-US" altLang="zh-CN" sz="5000" dirty="0"/>
              <a:t>suggestions?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42277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Background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38C078-4661-3C4D-9385-DE968D2520DD}"/>
              </a:ext>
            </a:extLst>
          </p:cNvPr>
          <p:cNvSpPr txBox="1"/>
          <p:nvPr/>
        </p:nvSpPr>
        <p:spPr>
          <a:xfrm>
            <a:off x="7586649" y="6524293"/>
            <a:ext cx="53292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Much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more</a:t>
            </a:r>
            <a:r>
              <a:rPr lang="zh-CN" altLang="en-US" sz="1400" b="1" dirty="0"/>
              <a:t> </a:t>
            </a:r>
            <a:r>
              <a:rPr lang="en-US" altLang="zh-CN" sz="1400" b="1" dirty="0" err="1"/>
              <a:t>Rs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are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measured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from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middle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latitude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region</a:t>
            </a:r>
          </a:p>
          <a:p>
            <a:endParaRPr lang="en-US" sz="14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altLang="zh-CN" sz="1400" b="1" dirty="0"/>
              <a:t>Developed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countries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most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located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at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middle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latitude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region,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and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thus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more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funds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available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sz="14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altLang="zh-CN" sz="1400" b="1" dirty="0"/>
              <a:t>Difficult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to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measure</a:t>
            </a:r>
            <a:r>
              <a:rPr lang="zh-CN" altLang="en-US" sz="1400" b="1" dirty="0"/>
              <a:t> </a:t>
            </a:r>
            <a:r>
              <a:rPr lang="en-US" altLang="zh-CN" sz="1400" b="1" dirty="0" err="1"/>
              <a:t>Rs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at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cold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region</a:t>
            </a:r>
            <a:endParaRPr lang="en-US" sz="1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FE4DF0-E038-6741-8896-9EAAED7DC5FE}"/>
              </a:ext>
            </a:extLst>
          </p:cNvPr>
          <p:cNvSpPr txBox="1"/>
          <p:nvPr/>
        </p:nvSpPr>
        <p:spPr>
          <a:xfrm>
            <a:off x="2308233" y="6601680"/>
            <a:ext cx="47926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Bond-</a:t>
            </a:r>
            <a:r>
              <a:rPr lang="en-US" sz="1600" dirty="0" err="1"/>
              <a:t>Lamberty</a:t>
            </a:r>
            <a:r>
              <a:rPr lang="en-US" sz="1600" dirty="0"/>
              <a:t>, B.P., and A.M. Thomson. 2018. A Global Database of Soil Respiration Data, Version 4.0. ORNL DAAC, Oak Ridge, Tennessee, </a:t>
            </a:r>
            <a:r>
              <a:rPr lang="en-US" sz="1600" dirty="0" err="1"/>
              <a:t>USA.</a:t>
            </a:r>
            <a:r>
              <a:rPr lang="en-US" sz="1600" dirty="0" err="1">
                <a:hlinkClick r:id="rId2"/>
              </a:rPr>
              <a:t>https</a:t>
            </a:r>
            <a:r>
              <a:rPr lang="en-US" sz="1600" dirty="0">
                <a:hlinkClick r:id="rId2"/>
              </a:rPr>
              <a:t>://doi.org/10.3334/ORNLDAAC/157</a:t>
            </a:r>
            <a:endParaRPr lang="en-US" sz="16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531740-F4BB-604B-BCA6-0BAC7447F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6681" y="1669513"/>
            <a:ext cx="9604849" cy="442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926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Background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38C078-4661-3C4D-9385-DE968D2520DD}"/>
              </a:ext>
            </a:extLst>
          </p:cNvPr>
          <p:cNvSpPr txBox="1"/>
          <p:nvPr/>
        </p:nvSpPr>
        <p:spPr>
          <a:xfrm>
            <a:off x="8172450" y="6309985"/>
            <a:ext cx="56292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altLang="zh-CN" sz="1400" b="1" dirty="0" err="1"/>
              <a:t>Rs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measured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at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mean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annual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temperature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linearly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related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with</a:t>
            </a:r>
            <a:r>
              <a:rPr lang="zh-CN" altLang="en-US" sz="1400" b="1" dirty="0"/>
              <a:t> </a:t>
            </a:r>
            <a:r>
              <a:rPr lang="en-US" altLang="zh-CN" sz="1400" b="1" dirty="0" err="1"/>
              <a:t>Rs_annual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(left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panel)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sz="14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altLang="zh-CN" sz="1400" b="1" dirty="0" err="1"/>
              <a:t>Rs_annual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=</a:t>
            </a:r>
            <a:r>
              <a:rPr lang="zh-CN" altLang="en-US" sz="1400" b="1" dirty="0"/>
              <a:t> </a:t>
            </a:r>
            <a:r>
              <a:rPr lang="en-US" altLang="zh-CN" sz="1400" b="1" dirty="0" err="1"/>
              <a:t>Rs</a:t>
            </a:r>
            <a:r>
              <a:rPr lang="en-US" altLang="zh-CN" sz="1400" b="1" baseline="-25000" dirty="0" err="1"/>
              <a:t>MAT</a:t>
            </a:r>
            <a:r>
              <a:rPr lang="zh-CN" altLang="en-US" sz="1400" b="1" dirty="0"/>
              <a:t> </a:t>
            </a:r>
            <a:r>
              <a:rPr lang="en-US" altLang="zh-CN" sz="1400" b="1" baseline="30000" dirty="0"/>
              <a:t>0.926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(R2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=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0.94,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p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&lt;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0.001)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altLang="zh-CN" sz="1400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altLang="zh-CN" sz="1400" b="1" dirty="0"/>
              <a:t>Predicted</a:t>
            </a:r>
            <a:r>
              <a:rPr lang="zh-CN" altLang="en-US" sz="1400" b="1" dirty="0"/>
              <a:t> </a:t>
            </a:r>
            <a:r>
              <a:rPr lang="en-US" altLang="zh-CN" sz="1400" b="1" dirty="0" err="1"/>
              <a:t>Rs_annual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and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measured</a:t>
            </a:r>
            <a:r>
              <a:rPr lang="zh-CN" altLang="en-US" sz="1400" b="1" dirty="0"/>
              <a:t> </a:t>
            </a:r>
            <a:r>
              <a:rPr lang="en-US" altLang="zh-CN" sz="1400" b="1" dirty="0" err="1"/>
              <a:t>Rs_annual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are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closely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related,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with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slope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–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1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and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intercept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=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0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(right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panel).</a:t>
            </a:r>
            <a:endParaRPr lang="en-US" sz="1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FE4DF0-E038-6741-8896-9EAAED7DC5FE}"/>
              </a:ext>
            </a:extLst>
          </p:cNvPr>
          <p:cNvSpPr txBox="1"/>
          <p:nvPr/>
        </p:nvSpPr>
        <p:spPr>
          <a:xfrm>
            <a:off x="1857374" y="6601680"/>
            <a:ext cx="58721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Bahn, M., Reichstein, M., Davidson, E. A., </a:t>
            </a:r>
            <a:r>
              <a:rPr lang="en-US" sz="1600" dirty="0" err="1"/>
              <a:t>Grünzweig</a:t>
            </a:r>
            <a:r>
              <a:rPr lang="en-US" sz="1600" dirty="0"/>
              <a:t>, J., Jung, M., Carbone, M. S., ... &amp; Savage, K. (2010). Soil respiration at mean annual temperature predicts annual total across vegetation types and biomes. </a:t>
            </a:r>
            <a:r>
              <a:rPr lang="en-US" sz="1600" i="1" dirty="0" err="1"/>
              <a:t>Biogeosciences</a:t>
            </a:r>
            <a:r>
              <a:rPr lang="en-US" sz="1600" dirty="0"/>
              <a:t>, </a:t>
            </a:r>
            <a:r>
              <a:rPr lang="en-US" sz="1600" i="1" dirty="0"/>
              <a:t>7</a:t>
            </a:r>
            <a:r>
              <a:rPr lang="en-US" sz="1600" dirty="0"/>
              <a:t>(7), 2147.</a:t>
            </a:r>
            <a:endParaRPr lang="en-US" sz="16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FC71E1-363F-1643-8E0D-1917DBD30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352" y="1884311"/>
            <a:ext cx="92075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08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Method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AC8838-DC37-6F43-AEB1-B81C064C1F98}"/>
              </a:ext>
            </a:extLst>
          </p:cNvPr>
          <p:cNvSpPr/>
          <p:nvPr/>
        </p:nvSpPr>
        <p:spPr>
          <a:xfrm>
            <a:off x="6836772" y="4096233"/>
            <a:ext cx="3550234" cy="12363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Bahn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</a:p>
          <a:p>
            <a:pPr algn="ctr"/>
            <a:r>
              <a:rPr lang="en-US" altLang="zh-CN" sz="2400" b="1" dirty="0" err="1"/>
              <a:t>Rs_annual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=</a:t>
            </a:r>
            <a:r>
              <a:rPr lang="zh-CN" altLang="en-US" sz="2400" b="1" dirty="0"/>
              <a:t> </a:t>
            </a:r>
            <a:r>
              <a:rPr lang="en-US" altLang="zh-CN" sz="2400" b="1" dirty="0" err="1"/>
              <a:t>Rs</a:t>
            </a:r>
            <a:r>
              <a:rPr lang="en-US" altLang="zh-CN" sz="2400" b="1" baseline="-25000" dirty="0" err="1"/>
              <a:t>MAT</a:t>
            </a:r>
            <a:r>
              <a:rPr lang="zh-CN" altLang="en-US" sz="2400" b="1" dirty="0"/>
              <a:t> </a:t>
            </a:r>
            <a:r>
              <a:rPr lang="en-US" altLang="zh-CN" sz="2400" b="1" baseline="30000" dirty="0"/>
              <a:t>0.926</a:t>
            </a:r>
            <a:endParaRPr lang="en-US" dirty="0"/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7ABAD5E7-3451-1541-AB04-E84D87403942}"/>
              </a:ext>
            </a:extLst>
          </p:cNvPr>
          <p:cNvSpPr/>
          <p:nvPr/>
        </p:nvSpPr>
        <p:spPr>
          <a:xfrm>
            <a:off x="1692862" y="2414586"/>
            <a:ext cx="1643062" cy="128587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SRDB_V4</a:t>
            </a:r>
            <a:endParaRPr lang="en-US" dirty="0"/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1CDD141-193E-2240-A2F1-56168BE95B15}"/>
              </a:ext>
            </a:extLst>
          </p:cNvPr>
          <p:cNvSpPr/>
          <p:nvPr/>
        </p:nvSpPr>
        <p:spPr>
          <a:xfrm>
            <a:off x="1692862" y="4071467"/>
            <a:ext cx="1643062" cy="128587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MGRsD</a:t>
            </a:r>
            <a:endParaRPr lang="en-US" dirty="0"/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08FCB21B-BE21-634C-B308-4C3CC2D6EF80}"/>
              </a:ext>
            </a:extLst>
          </p:cNvPr>
          <p:cNvSpPr/>
          <p:nvPr/>
        </p:nvSpPr>
        <p:spPr>
          <a:xfrm>
            <a:off x="1692862" y="5743110"/>
            <a:ext cx="1643062" cy="128587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HGRsD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7CB2E9-C24E-4343-B943-73F5FE3B4D50}"/>
              </a:ext>
            </a:extLst>
          </p:cNvPr>
          <p:cNvSpPr/>
          <p:nvPr/>
        </p:nvSpPr>
        <p:spPr>
          <a:xfrm>
            <a:off x="3929060" y="2586043"/>
            <a:ext cx="2300287" cy="942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Rs_annual</a:t>
            </a:r>
            <a:endParaRPr lang="en-US" altLang="zh-CN" dirty="0"/>
          </a:p>
          <a:p>
            <a:pPr algn="ctr"/>
            <a:r>
              <a:rPr lang="en-US" altLang="zh-CN" dirty="0" err="1"/>
              <a:t>Rs_MAT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6BE1C4-E9F9-7E4A-AA19-A8633F8111C3}"/>
              </a:ext>
            </a:extLst>
          </p:cNvPr>
          <p:cNvSpPr/>
          <p:nvPr/>
        </p:nvSpPr>
        <p:spPr>
          <a:xfrm>
            <a:off x="3929059" y="4243392"/>
            <a:ext cx="2300287" cy="942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Rs_monthly</a:t>
            </a:r>
            <a:endParaRPr lang="en-US" altLang="zh-CN" dirty="0"/>
          </a:p>
          <a:p>
            <a:pPr algn="ctr"/>
            <a:r>
              <a:rPr lang="en-US" altLang="zh-CN" dirty="0" err="1"/>
              <a:t>Rs_MMT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61D1BD-C750-E343-B1E8-7B93E455913D}"/>
              </a:ext>
            </a:extLst>
          </p:cNvPr>
          <p:cNvSpPr/>
          <p:nvPr/>
        </p:nvSpPr>
        <p:spPr>
          <a:xfrm>
            <a:off x="3911185" y="5914559"/>
            <a:ext cx="2300287" cy="942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Rs_diurnal</a:t>
            </a:r>
            <a:endParaRPr lang="en-US" altLang="zh-CN" dirty="0"/>
          </a:p>
          <a:p>
            <a:pPr algn="ctr"/>
            <a:r>
              <a:rPr lang="en-US" altLang="zh-CN" dirty="0" err="1"/>
              <a:t>Rs_MDT</a:t>
            </a: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4A0CFB5-761F-1441-9D70-3299A0141139}"/>
              </a:ext>
            </a:extLst>
          </p:cNvPr>
          <p:cNvCxnSpPr>
            <a:stCxn id="7" idx="4"/>
            <a:endCxn id="8" idx="1"/>
          </p:cNvCxnSpPr>
          <p:nvPr/>
        </p:nvCxnSpPr>
        <p:spPr>
          <a:xfrm>
            <a:off x="3335924" y="3057524"/>
            <a:ext cx="593136" cy="7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92CCE5-4908-2343-90F3-FEB4F613EE84}"/>
              </a:ext>
            </a:extLst>
          </p:cNvPr>
          <p:cNvCxnSpPr>
            <a:cxnSpLocks/>
            <a:stCxn id="11" idx="4"/>
            <a:endCxn id="14" idx="1"/>
          </p:cNvCxnSpPr>
          <p:nvPr/>
        </p:nvCxnSpPr>
        <p:spPr>
          <a:xfrm>
            <a:off x="3335924" y="4714405"/>
            <a:ext cx="593135" cy="475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A20A261-DD4F-3F46-87F8-D8F1F25B9742}"/>
              </a:ext>
            </a:extLst>
          </p:cNvPr>
          <p:cNvCxnSpPr>
            <a:cxnSpLocks/>
            <a:stCxn id="13" idx="4"/>
            <a:endCxn id="16" idx="1"/>
          </p:cNvCxnSpPr>
          <p:nvPr/>
        </p:nvCxnSpPr>
        <p:spPr>
          <a:xfrm flipV="1">
            <a:off x="3335924" y="6386047"/>
            <a:ext cx="575261" cy="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ight Brace 25">
            <a:extLst>
              <a:ext uri="{FF2B5EF4-FFF2-40B4-BE49-F238E27FC236}">
                <a16:creationId xmlns:a16="http://schemas.microsoft.com/office/drawing/2014/main" id="{34FA8F27-124A-5347-86B6-80465A400DF8}"/>
              </a:ext>
            </a:extLst>
          </p:cNvPr>
          <p:cNvSpPr/>
          <p:nvPr/>
        </p:nvSpPr>
        <p:spPr>
          <a:xfrm>
            <a:off x="6229346" y="3057523"/>
            <a:ext cx="457196" cy="3328523"/>
          </a:xfrm>
          <a:prstGeom prst="rightBrace">
            <a:avLst>
              <a:gd name="adj1" fmla="val 89584"/>
              <a:gd name="adj2" fmla="val 50429"/>
            </a:avLst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A1CF76C-3960-F14B-A3EF-9A7488C9AD9A}"/>
              </a:ext>
            </a:extLst>
          </p:cNvPr>
          <p:cNvSpPr/>
          <p:nvPr/>
        </p:nvSpPr>
        <p:spPr>
          <a:xfrm>
            <a:off x="10951053" y="2607476"/>
            <a:ext cx="3025367" cy="942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Rs_annual</a:t>
            </a:r>
            <a:endParaRPr lang="en-US" altLang="zh-CN" dirty="0"/>
          </a:p>
          <a:p>
            <a:pPr algn="ctr"/>
            <a:r>
              <a:rPr lang="en-US" altLang="zh-CN" dirty="0"/>
              <a:t>Predicted</a:t>
            </a:r>
            <a:r>
              <a:rPr lang="zh-CN" altLang="en-US" dirty="0"/>
              <a:t> </a:t>
            </a:r>
            <a:r>
              <a:rPr lang="en-US" altLang="zh-CN" dirty="0" err="1"/>
              <a:t>Rs_annual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7B3FFDB-2EEF-F64B-98F4-C556EB960C2B}"/>
              </a:ext>
            </a:extLst>
          </p:cNvPr>
          <p:cNvSpPr/>
          <p:nvPr/>
        </p:nvSpPr>
        <p:spPr>
          <a:xfrm>
            <a:off x="10951052" y="4264825"/>
            <a:ext cx="3043243" cy="942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Rs_monthly</a:t>
            </a:r>
            <a:endParaRPr lang="en-US" altLang="zh-CN" dirty="0"/>
          </a:p>
          <a:p>
            <a:pPr algn="ctr"/>
            <a:r>
              <a:rPr lang="en-US" altLang="zh-CN" dirty="0"/>
              <a:t>Predicted</a:t>
            </a:r>
            <a:r>
              <a:rPr lang="zh-CN" altLang="en-US" dirty="0"/>
              <a:t> </a:t>
            </a:r>
            <a:r>
              <a:rPr lang="en-US" altLang="zh-CN" dirty="0" err="1"/>
              <a:t>Rs_monthly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5536BE-C394-CC42-9959-C966730060D6}"/>
              </a:ext>
            </a:extLst>
          </p:cNvPr>
          <p:cNvSpPr/>
          <p:nvPr/>
        </p:nvSpPr>
        <p:spPr>
          <a:xfrm>
            <a:off x="10933178" y="5935992"/>
            <a:ext cx="3043243" cy="942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Rs_diurnal</a:t>
            </a:r>
            <a:endParaRPr lang="en-US" altLang="zh-CN" dirty="0"/>
          </a:p>
          <a:p>
            <a:pPr algn="ctr"/>
            <a:r>
              <a:rPr lang="en-US" altLang="zh-CN" dirty="0"/>
              <a:t>Predicted</a:t>
            </a:r>
            <a:r>
              <a:rPr lang="zh-CN" altLang="en-US" dirty="0"/>
              <a:t> </a:t>
            </a:r>
            <a:r>
              <a:rPr lang="en-US" altLang="zh-CN" dirty="0" err="1"/>
              <a:t>Rs_diurnal</a:t>
            </a:r>
            <a:endParaRPr lang="en-US" dirty="0"/>
          </a:p>
        </p:txBody>
      </p:sp>
      <p:sp>
        <p:nvSpPr>
          <p:cNvPr id="31" name="Right Brace 30">
            <a:extLst>
              <a:ext uri="{FF2B5EF4-FFF2-40B4-BE49-F238E27FC236}">
                <a16:creationId xmlns:a16="http://schemas.microsoft.com/office/drawing/2014/main" id="{CADA44EB-82DB-9342-BD6F-988C0DF6E29E}"/>
              </a:ext>
            </a:extLst>
          </p:cNvPr>
          <p:cNvSpPr/>
          <p:nvPr/>
        </p:nvSpPr>
        <p:spPr>
          <a:xfrm flipH="1">
            <a:off x="10451507" y="3078960"/>
            <a:ext cx="474732" cy="3328523"/>
          </a:xfrm>
          <a:prstGeom prst="rightBrace">
            <a:avLst>
              <a:gd name="adj1" fmla="val 89584"/>
              <a:gd name="adj2" fmla="val 50858"/>
            </a:avLst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9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20A496-02BA-8245-B2D3-139334E8A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216" y="0"/>
            <a:ext cx="6172200" cy="8229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26A364-6A6F-4346-93DE-F512FC581233}"/>
              </a:ext>
            </a:extLst>
          </p:cNvPr>
          <p:cNvSpPr txBox="1"/>
          <p:nvPr/>
        </p:nvSpPr>
        <p:spPr>
          <a:xfrm>
            <a:off x="2800350" y="2214558"/>
            <a:ext cx="3871913" cy="4019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lphaLcParenBoth"/>
            </a:pPr>
            <a:r>
              <a:rPr lang="en-US" altLang="zh-CN" dirty="0"/>
              <a:t>TS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predictor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 err="1"/>
              <a:t>Rs_MAT</a:t>
            </a:r>
            <a:r>
              <a:rPr lang="en-US" altLang="zh-CN" dirty="0"/>
              <a:t>;</a:t>
            </a:r>
          </a:p>
          <a:p>
            <a:pPr marL="457200" indent="-457200">
              <a:lnSpc>
                <a:spcPct val="150000"/>
              </a:lnSpc>
              <a:buAutoNum type="alphaLcParenBoth"/>
            </a:pPr>
            <a:r>
              <a:rPr lang="en-US" altLang="zh-CN" dirty="0"/>
              <a:t>Annual</a:t>
            </a:r>
            <a:r>
              <a:rPr lang="zh-CN" altLang="en-US" dirty="0"/>
              <a:t> </a:t>
            </a: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air</a:t>
            </a:r>
            <a:r>
              <a:rPr lang="zh-CN" altLang="en-US" dirty="0"/>
              <a:t> </a:t>
            </a:r>
            <a:r>
              <a:rPr lang="en-US" altLang="zh-CN" dirty="0"/>
              <a:t>temperature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predictor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 err="1"/>
              <a:t>Rs_MAT</a:t>
            </a:r>
            <a:r>
              <a:rPr lang="en-US" altLang="zh-CN" dirty="0"/>
              <a:t>;</a:t>
            </a:r>
          </a:p>
          <a:p>
            <a:pPr marL="457200" indent="-457200">
              <a:lnSpc>
                <a:spcPct val="150000"/>
              </a:lnSpc>
              <a:buAutoNum type="alphaLcParenBoth"/>
            </a:pPr>
            <a:r>
              <a:rPr lang="en-US" altLang="zh-CN" dirty="0"/>
              <a:t>Mean</a:t>
            </a:r>
            <a:r>
              <a:rPr lang="zh-CN" altLang="en-US" dirty="0"/>
              <a:t> </a:t>
            </a:r>
            <a:r>
              <a:rPr lang="en-US" altLang="zh-CN" dirty="0"/>
              <a:t>annual</a:t>
            </a:r>
            <a:r>
              <a:rPr lang="zh-CN" altLang="en-US" dirty="0"/>
              <a:t> </a:t>
            </a:r>
            <a:r>
              <a:rPr lang="en-US" altLang="zh-CN" dirty="0"/>
              <a:t>air</a:t>
            </a:r>
            <a:r>
              <a:rPr lang="zh-CN" altLang="en-US" dirty="0"/>
              <a:t> </a:t>
            </a:r>
            <a:r>
              <a:rPr lang="en-US" altLang="zh-CN" dirty="0"/>
              <a:t>temperature</a:t>
            </a:r>
            <a:r>
              <a:rPr lang="zh-CN" altLang="en-US" dirty="0"/>
              <a:t> </a:t>
            </a:r>
            <a:r>
              <a:rPr lang="en-US" altLang="zh-CN" dirty="0"/>
              <a:t>(MAT)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predictor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 err="1"/>
              <a:t>Rs_MAT</a:t>
            </a:r>
            <a:r>
              <a:rPr lang="en-US" altLang="zh-CN" dirty="0"/>
              <a:t>.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EC256B-B165-534D-886F-F9FDC661E002}"/>
              </a:ext>
            </a:extLst>
          </p:cNvPr>
          <p:cNvSpPr txBox="1"/>
          <p:nvPr/>
        </p:nvSpPr>
        <p:spPr>
          <a:xfrm>
            <a:off x="11630024" y="414335"/>
            <a:ext cx="1409360" cy="57431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Slope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&gt;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Slope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=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Slope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=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3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7E89C3-8FB3-214E-B968-34F1F08FB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630" y="1701810"/>
            <a:ext cx="9994900" cy="5397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756FB80-87AE-394A-9E23-B100AB8D3902}"/>
              </a:ext>
            </a:extLst>
          </p:cNvPr>
          <p:cNvSpPr txBox="1"/>
          <p:nvPr/>
        </p:nvSpPr>
        <p:spPr>
          <a:xfrm>
            <a:off x="2871787" y="7205929"/>
            <a:ext cx="10922686" cy="52931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Exclude</a:t>
            </a:r>
            <a:r>
              <a:rPr lang="zh-CN" altLang="en-US" dirty="0"/>
              <a:t> </a:t>
            </a:r>
            <a:r>
              <a:rPr lang="en-US" altLang="zh-CN" dirty="0"/>
              <a:t>agriculture</a:t>
            </a:r>
            <a:r>
              <a:rPr lang="zh-CN" altLang="en-US" dirty="0"/>
              <a:t> </a:t>
            </a:r>
            <a:r>
              <a:rPr lang="en-US" altLang="zh-CN" dirty="0"/>
              <a:t>sites,</a:t>
            </a:r>
            <a:r>
              <a:rPr lang="zh-CN" altLang="en-US" dirty="0"/>
              <a:t> </a:t>
            </a:r>
            <a:r>
              <a:rPr lang="en-US" altLang="zh-CN" dirty="0"/>
              <a:t>predicted</a:t>
            </a:r>
            <a:r>
              <a:rPr lang="zh-CN" altLang="en-US" dirty="0"/>
              <a:t> </a:t>
            </a:r>
            <a:r>
              <a:rPr lang="en-US" altLang="zh-CN" dirty="0" err="1"/>
              <a:t>Rs_annual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 err="1"/>
              <a:t>bahn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(Slope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1,</a:t>
            </a:r>
            <a:r>
              <a:rPr lang="zh-CN" altLang="en-US" dirty="0"/>
              <a:t> </a:t>
            </a:r>
            <a:r>
              <a:rPr lang="en-US" altLang="zh-CN" dirty="0"/>
              <a:t>intercept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0)</a:t>
            </a:r>
            <a:r>
              <a:rPr lang="zh-CN" altLang="en-US" dirty="0"/>
              <a:t> </a:t>
            </a:r>
            <a:endParaRPr lang="en-US" altLang="zh-C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27CB55-43B0-F94A-A85C-9B6B9E25FB90}"/>
              </a:ext>
            </a:extLst>
          </p:cNvPr>
          <p:cNvSpPr txBox="1"/>
          <p:nvPr/>
        </p:nvSpPr>
        <p:spPr>
          <a:xfrm>
            <a:off x="10001249" y="3627209"/>
            <a:ext cx="140936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Slope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=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80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BFCC75-14A8-A043-AAAD-BDAE3DD96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390" y="1558930"/>
            <a:ext cx="9994900" cy="5397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3671837-9742-BD4E-9C37-B9E8D83FF907}"/>
              </a:ext>
            </a:extLst>
          </p:cNvPr>
          <p:cNvSpPr/>
          <p:nvPr/>
        </p:nvSpPr>
        <p:spPr>
          <a:xfrm>
            <a:off x="3214316" y="7005737"/>
            <a:ext cx="7699544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altLang="zh-CN" dirty="0"/>
              <a:t>Blue:</a:t>
            </a:r>
            <a:r>
              <a:rPr lang="zh-CN" altLang="en-US" dirty="0"/>
              <a:t> </a:t>
            </a:r>
            <a:r>
              <a:rPr lang="en-US" altLang="zh-CN" dirty="0" err="1"/>
              <a:t>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Ts</a:t>
            </a:r>
            <a:r>
              <a:rPr lang="zh-CN" altLang="en-US" dirty="0"/>
              <a:t> </a:t>
            </a:r>
            <a:r>
              <a:rPr lang="en-US" altLang="zh-CN" dirty="0"/>
              <a:t>measured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/>
              <a:t>months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altLang="zh-CN" dirty="0"/>
              <a:t>Green:</a:t>
            </a:r>
            <a:r>
              <a:rPr lang="zh-CN" altLang="en-US" dirty="0"/>
              <a:t> </a:t>
            </a:r>
            <a:r>
              <a:rPr lang="en-US" altLang="zh-CN" dirty="0"/>
              <a:t>covered</a:t>
            </a:r>
            <a:r>
              <a:rPr lang="zh-CN" altLang="en-US" dirty="0"/>
              <a:t> </a:t>
            </a: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/>
              <a:t>month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months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altLang="zh-CN" dirty="0"/>
              <a:t>Red:</a:t>
            </a:r>
            <a:r>
              <a:rPr lang="zh-CN" altLang="en-US" dirty="0"/>
              <a:t> </a:t>
            </a:r>
            <a:r>
              <a:rPr lang="en-US" altLang="zh-CN" dirty="0"/>
              <a:t>less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months</a:t>
            </a:r>
            <a:r>
              <a:rPr lang="zh-CN" altLang="en-US" dirty="0"/>
              <a:t> </a:t>
            </a:r>
            <a:r>
              <a:rPr lang="en-US" altLang="zh-CN" dirty="0"/>
              <a:t>coverage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16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84B117-BD36-4D40-8E4C-73C77E81E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542" y="1701810"/>
            <a:ext cx="9994900" cy="5397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FC994A2-7744-A949-9ADB-FF2EEA52181B}"/>
              </a:ext>
            </a:extLst>
          </p:cNvPr>
          <p:cNvSpPr/>
          <p:nvPr/>
        </p:nvSpPr>
        <p:spPr>
          <a:xfrm>
            <a:off x="3214490" y="7142174"/>
            <a:ext cx="5972917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RA-dominated sites (</a:t>
            </a:r>
            <a:r>
              <a:rPr lang="en-US" dirty="0" err="1"/>
              <a:t>RC_annual</a:t>
            </a:r>
            <a:r>
              <a:rPr lang="en-US" dirty="0"/>
              <a:t>&gt;0.5 is TRUE) </a:t>
            </a:r>
          </a:p>
        </p:txBody>
      </p:sp>
    </p:spTree>
    <p:extLst>
      <p:ext uri="{BB962C8B-B14F-4D97-AF65-F5344CB8AC3E}">
        <p14:creationId xmlns:p14="http://schemas.microsoft.com/office/powerpoint/2010/main" val="79973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7FF100-04C7-6143-B082-82D57D26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E678-E339-6D45-BB87-6EC044FC6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610" y="351479"/>
            <a:ext cx="10922686" cy="1104900"/>
          </a:xfrm>
        </p:spPr>
        <p:txBody>
          <a:bodyPr/>
          <a:lstStyle/>
          <a:p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CFE9BC-8445-4E40-9E11-055BD8C4F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070" y="1587506"/>
            <a:ext cx="9994900" cy="5397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410CCFB-0A70-8548-91E0-03CBB93A2EF4}"/>
              </a:ext>
            </a:extLst>
          </p:cNvPr>
          <p:cNvSpPr/>
          <p:nvPr/>
        </p:nvSpPr>
        <p:spPr>
          <a:xfrm>
            <a:off x="3021748" y="6903767"/>
            <a:ext cx="7148111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SPI:</a:t>
            </a:r>
            <a:r>
              <a:rPr lang="zh-CN" altLang="en-US" dirty="0"/>
              <a:t> </a:t>
            </a:r>
            <a:r>
              <a:rPr lang="en-US" altLang="zh-CN" dirty="0"/>
              <a:t>Standardized Precipitation Index</a:t>
            </a:r>
          </a:p>
          <a:p>
            <a:r>
              <a:rPr lang="en-US" altLang="zh-CN" dirty="0"/>
              <a:t>(-3,-1)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Drought;</a:t>
            </a:r>
            <a:r>
              <a:rPr lang="zh-CN" altLang="en-US" dirty="0"/>
              <a:t> </a:t>
            </a:r>
            <a:r>
              <a:rPr lang="en-US" altLang="zh-CN" dirty="0"/>
              <a:t>(-1,1)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medium;</a:t>
            </a:r>
            <a:r>
              <a:rPr lang="zh-CN" altLang="en-US" dirty="0"/>
              <a:t> </a:t>
            </a:r>
            <a:r>
              <a:rPr lang="en-US" altLang="zh-CN" dirty="0"/>
              <a:t>(1-3)</a:t>
            </a:r>
            <a:r>
              <a:rPr lang="zh-CN" altLang="en-US" dirty="0"/>
              <a:t> </a:t>
            </a:r>
            <a:r>
              <a:rPr lang="en-US" altLang="zh-CN" dirty="0"/>
              <a:t>humid;</a:t>
            </a:r>
            <a:r>
              <a:rPr lang="zh-CN" altLang="en-US" dirty="0"/>
              <a:t> </a:t>
            </a:r>
            <a:r>
              <a:rPr lang="en-US" altLang="zh-CN" dirty="0"/>
              <a:t>(3,5)</a:t>
            </a:r>
            <a:r>
              <a:rPr lang="zh-CN" altLang="en-US" dirty="0"/>
              <a:t> </a:t>
            </a:r>
            <a:r>
              <a:rPr lang="en-US" altLang="zh-CN" dirty="0"/>
              <a:t>wet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39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NNL_Option_4">
  <a:themeElements>
    <a:clrScheme name="PNNL">
      <a:dk1>
        <a:srgbClr val="616265"/>
      </a:dk1>
      <a:lt1>
        <a:srgbClr val="FFFFFF"/>
      </a:lt1>
      <a:dk2>
        <a:srgbClr val="D77600"/>
      </a:dk2>
      <a:lt2>
        <a:srgbClr val="B3B3B3"/>
      </a:lt2>
      <a:accent1>
        <a:srgbClr val="A63F1E"/>
      </a:accent1>
      <a:accent2>
        <a:srgbClr val="191C1F"/>
      </a:accent2>
      <a:accent3>
        <a:srgbClr val="F4AA00"/>
      </a:accent3>
      <a:accent4>
        <a:srgbClr val="007836"/>
      </a:accent4>
      <a:accent5>
        <a:srgbClr val="C10435"/>
      </a:accent5>
      <a:accent6>
        <a:srgbClr val="00338E"/>
      </a:accent6>
      <a:hlink>
        <a:srgbClr val="003698"/>
      </a:hlink>
      <a:folHlink>
        <a:srgbClr val="8A0752"/>
      </a:folHlink>
    </a:clrScheme>
    <a:fontScheme name="PNNL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NNL_Plain.potx" id="{0782FAF7-70BE-4A7B-A9AB-04CE0CD8A8DE}" vid="{2CD97732-1318-4B64-80C1-95496D5ABA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PNNL_Option_4</Template>
  <TotalTime>8604</TotalTime>
  <Words>490</Words>
  <Application>Microsoft Macintosh PowerPoint</Application>
  <PresentationFormat>Custom</PresentationFormat>
  <Paragraphs>118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PNNL_Option_4</vt:lpstr>
      <vt:lpstr>Can soil respiration measured at mean temperature represents actual soil respiration?</vt:lpstr>
      <vt:lpstr>Background</vt:lpstr>
      <vt:lpstr>Background</vt:lpstr>
      <vt:lpstr>Method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Thanks   Comments and suggestions?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Represent Soil Erosion in E3SM</dc:title>
  <dc:creator>Zeli</dc:creator>
  <cp:lastModifiedBy>Jian, Jinshi</cp:lastModifiedBy>
  <cp:revision>119</cp:revision>
  <dcterms:created xsi:type="dcterms:W3CDTF">2019-02-08T07:43:09Z</dcterms:created>
  <dcterms:modified xsi:type="dcterms:W3CDTF">2019-03-25T18:56:55Z</dcterms:modified>
</cp:coreProperties>
</file>

<file path=docProps/thumbnail.jpeg>
</file>